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5" r:id="rId20"/>
    <p:sldId id="276" r:id="rId21"/>
    <p:sldId id="277" r:id="rId22"/>
    <p:sldId id="278" r:id="rId23"/>
    <p:sldId id="279" r:id="rId24"/>
    <p:sldId id="272" r:id="rId25"/>
  </p:sldIdLst>
  <p:sldSz cx="12192000" cy="6858000"/>
  <p:notesSz cx="6858000" cy="9144000"/>
  <p:embeddedFontLst>
    <p:embeddedFont>
      <p:font typeface="字体管家糖果" charset="-122"/>
      <p:regular r:id="rId29"/>
    </p:embeddedFont>
    <p:embeddedFont>
      <p:font typeface="Malgun Gothic" charset="-127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开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2540"/>
            <a:ext cx="12185650" cy="6910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7790" y="949008"/>
            <a:ext cx="9144000" cy="2387600"/>
          </a:xfrm>
        </p:spPr>
        <p:txBody>
          <a:bodyPr/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字体管家糖果" charset="0"/>
                <a:ea typeface="字体管家糖果" charset="0"/>
              </a:rPr>
              <a:t>CH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字体管家糖果" charset="0"/>
                <a:ea typeface="字体管家糖果" charset="0"/>
              </a:rPr>
              <a:t>の完美图论教室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85615" y="3651568"/>
            <a:ext cx="9144000" cy="1655762"/>
          </a:xfrm>
        </p:spPr>
        <p:txBody>
          <a:bodyPr/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字体管家糖果" charset="0"/>
                <a:ea typeface="字体管家糖果" charset="0"/>
              </a:rPr>
              <a:t>-------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字体管家糖果" charset="0"/>
                <a:ea typeface="字体管家糖果" charset="0"/>
              </a:rPr>
              <a:t>崔浩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0795"/>
            <a:ext cx="12200255" cy="91497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52340" y="172720"/>
            <a:ext cx="5193030" cy="457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东方二分匹配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00" y="477520"/>
            <a:ext cx="9899650" cy="6413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什么是二分图？就是能黑白染色的图！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什么是能黑白染色的图？就是能把点都染成黑白两种颜色并且相连的点不能颜色相同的图！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求解算法：匈牙利算法！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每次找到一条增广路增广！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算法效率：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o(nm)!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代码：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bool find(int x)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{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for (int i=1;i&lt;=m;i++)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{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    if (!flag[i]&amp;&amp;b[x][i])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    {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        flag[i]=true;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        if (result[i]==0||find(result[i]))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        {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            result[i]=x;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            return true;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        }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    }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}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    return false;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}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8685" y="2167255"/>
            <a:ext cx="5208905" cy="1465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外部引用：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for (int i=1;i&lt;=n;i++)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	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{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	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memset(flag,0,sizeof(flag));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	     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if (find(i)) ans++;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}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-3810"/>
            <a:ext cx="12233275" cy="76473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31695" y="3113405"/>
            <a:ext cx="7788910" cy="2860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字体管家糖果" charset="0"/>
                <a:ea typeface="字体管家糖果" charset="0"/>
              </a:rPr>
              <a:t>    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终章：エリュシオンに网络流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（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翻译：在乐土中洒下网络流。。什么鬼管他呢。。。）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17145"/>
            <a:ext cx="12230735" cy="7643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81960" y="1217930"/>
            <a:ext cx="69513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天罚「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Maxflow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Of 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Network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」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24130" y="2540000"/>
            <a:ext cx="7369175" cy="437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最大流问题的科学描述：</a:t>
            </a:r>
            <a:endParaRPr lang="zh-CN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如下图所示，s是源点，t为汇点，每条边上数字的含义是边能够允许流过的最大流量。可以将边看成管道，0/3代表该管道每秒最多能通过3个单位的流量，0代表当前流量。最大流问题即是说，从s点到t点，最大允许流量是多少？</a:t>
            </a:r>
            <a:endParaRPr lang="zh-CN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zh-CN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最小割等于最大流！最小割常用来表示选择关系</a:t>
            </a:r>
            <a:endParaRPr lang="zh-CN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225" y="3310890"/>
            <a:ext cx="4348480" cy="25825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-13970"/>
            <a:ext cx="12315825" cy="7038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99005" y="3035935"/>
            <a:ext cx="8620125" cy="1214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同样是找增广路！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isap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，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dinic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，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km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随便套板子就好了！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217400" cy="7635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71320" y="1391920"/>
            <a:ext cx="745490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神罚「年幼的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Mincost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 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Maxflow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」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560" y="3269615"/>
            <a:ext cx="11343005" cy="3098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现在多了个费用的概念，那我们建边的时候也要有费用的概念！正向为</a:t>
            </a: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w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，反向为</a:t>
            </a: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-w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！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费用流在最近的比赛中经常用到。。。。不知道为什么。。。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求增广路的过程使用</a:t>
            </a: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spfa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的过程！保证每条增广路最短，科学告诉我们这样求出来就是最小费用。。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-15875"/>
            <a:ext cx="12207875" cy="76295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6185" y="765810"/>
            <a:ext cx="972312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冥符【紅色の无源汇の有上下的界の最小流】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7615" y="1547495"/>
            <a:ext cx="8852535" cy="5960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先要保证下界有流！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思想：拆边，上下界为（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a,b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）的边拆成两条有上界的边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a-b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和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b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，保证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b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满流！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做法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:   对于每根管子有一个上界容量up和一个下界容量low，我们让这根管子的容量下界变为0，上界为up-low。可是这样做了的话流量就不守恒了，为了再次满足流量守恒，即每个节点"入流=出流”，我们增设一个超级源点st和一个超级终点sd。我们开设一个数组du[]来记录每个节点的流量情况。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du[i]=in[i]（i节点所有入流下界之和）-out[i]（i节点所有出流下界之和）。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当du[i]大于0的时候，st到i连一条流量为du[i]的边。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当du[i]小于0的时候，i到sd连一条流量为-du[i]的边。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最后对（st，sd）求一次最大流即可，当所有附加边全部满流时（即maxflow==所有du[i]&gt;0之和），有可行解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。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1430"/>
            <a:ext cx="12217400" cy="76307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12950" y="798830"/>
            <a:ext cx="9041765" cy="6661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獄符「千本の有源汇の有上下界の最大流」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0150" y="1381125"/>
            <a:ext cx="8605520" cy="6326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多了源汇怎么办！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往无源汇的靠拢。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增设一条从d到s没有下界容量为无穷的边，那么原图就变成了一个无源汇的循环流图。接下来的事情一样，超级源点ss连i（du[i]&gt;0），i连超级汇点（du[i]&lt;0）,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对（ss，dd）进行一次最大流，当maxflow等于所有(du[]&gt;0)之和时，有可行流，否则没有。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当有可行流时，删除超级源点ss和超级终点dd，再对（s，d）进行一次最大流，此时得到的maxflow则为题目的解。为什么呢？因为第一次maxflow（）只是求得所有满足下界的流量，而残留网络（s，d）路上还有许多自由流（没有和超级源点和超级汇点连接的边）没有流满，所有最终得到的maxflow=（第一次流满下界的流+第二次能流通的自由流）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。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-10795"/>
            <a:ext cx="12210415" cy="91573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16375" y="1108710"/>
            <a:ext cx="431927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呪詛「弦图の呪い」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7805" y="2562860"/>
            <a:ext cx="9652000" cy="3952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额外补充一种特殊的图：弦图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如果一个图不存在长度大于</a:t>
            </a: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3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的环，我们称之为弦图，弦图具有完美消除序列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用来求这个消除序列的算法，叫做最大势算法，现在比赛还没有遇见过这样的题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大概确实这个知识点太冷门了。。。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36270" y="416560"/>
            <a:ext cx="35623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钦点的代码一览表：</a:t>
            </a:r>
            <a:endParaRPr lang="zh-CN" altLang="zh-CN"/>
          </a:p>
        </p:txBody>
      </p:sp>
      <p:pic>
        <p:nvPicPr>
          <p:cNvPr id="3" name="图片 2" descr="[OUYC%}$9P}WLL`PUKSU72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789940"/>
            <a:ext cx="8561705" cy="2305050"/>
          </a:xfrm>
          <a:prstGeom prst="rect">
            <a:avLst/>
          </a:prstGeom>
        </p:spPr>
      </p:pic>
      <p:pic>
        <p:nvPicPr>
          <p:cNvPr id="4" name="图片 3" descr="5K5WS47C{((X52UD$Y([7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905125"/>
            <a:ext cx="510413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9{%{WTGAO2$2UWKBO6O5O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13335"/>
            <a:ext cx="10058400" cy="5595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35980" y="464820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kruskal</a:t>
            </a:r>
            <a:r>
              <a:rPr lang="zh-CN" altLang="en-US"/>
              <a:t>求最小生成树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-1792605"/>
            <a:ext cx="12207240" cy="10361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7870" y="988695"/>
            <a:ext cx="1031938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你们还能记起哪些我上次提过的图论算法？</a:t>
            </a:r>
            <a:endParaRPr lang="zh-CN" altLang="en-US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字体管家糖果" charset="0"/>
              <a:ea typeface="字体管家糖果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225" y="2043430"/>
            <a:ext cx="11271250" cy="34093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建图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: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邻接矩阵，邻接表，前向星</a:t>
            </a:r>
            <a:endParaRPr lang="zh-CN" altLang="en-US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最短路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: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lgun Gothic" charset="0"/>
                <a:ea typeface="Malgun Gothic" charset="0"/>
              </a:rPr>
              <a:t>dijkstra,spfa,bellman-ford,floyd</a:t>
            </a:r>
            <a:endParaRPr lang="en-US" altLang="zh-CN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lgun Gothic" charset="0"/>
              <a:ea typeface="Malgun Gothic" charset="0"/>
            </a:endParaRPr>
          </a:p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最小生成树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: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lgun Gothic" charset="0"/>
                <a:ea typeface="Malgun Gothic" charset="0"/>
              </a:rPr>
              <a:t>prim,kruskal</a:t>
            </a:r>
            <a:endParaRPr lang="en-US" altLang="zh-CN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lgun Gothic" charset="0"/>
              <a:ea typeface="Malgun Gothic" charset="0"/>
            </a:endParaRPr>
          </a:p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求联通分量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: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lgun Gothic" charset="0"/>
                <a:ea typeface="Malgun Gothic" charset="0"/>
              </a:rPr>
              <a:t>tarjan</a:t>
            </a:r>
            <a:endParaRPr lang="en-US" altLang="zh-CN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algun Gothic" charset="0"/>
              <a:ea typeface="Malgun Gothic" charset="0"/>
            </a:endParaRPr>
          </a:p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二分图匹配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: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匈牙利算法，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lgun Gothic" charset="0"/>
                <a:ea typeface="Malgun Gothic" charset="0"/>
              </a:rPr>
              <a:t>km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最大权匹配</a:t>
            </a:r>
            <a:endParaRPr lang="zh-CN" altLang="en-US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网络流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: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字体管家糖果" charset="0"/>
                <a:ea typeface="字体管家糖果" charset="0"/>
              </a:rPr>
              <a:t>最大流，最小费用最大流，有上下界的网络流</a:t>
            </a:r>
            <a:endParaRPr lang="zh-CN" altLang="en-US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字体管家糖果" charset="0"/>
              <a:ea typeface="字体管家糖果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$HM2PY]VAN~H~)GXC$TSOJ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-6350"/>
            <a:ext cx="6002655" cy="6786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590" y="-40640"/>
            <a:ext cx="6708775" cy="5838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PB][LUIAF{JIJE(SMA)U{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" y="7620"/>
            <a:ext cx="3552190" cy="5123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48070" y="1198245"/>
            <a:ext cx="344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tarjan</a:t>
            </a:r>
            <a:r>
              <a:rPr lang="zh-CN" altLang="en-US"/>
              <a:t>缩环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WVAHTWR@7}KFR}TD~[VB0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" y="22860"/>
            <a:ext cx="6371590" cy="5152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65" y="5224145"/>
            <a:ext cx="4314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sum[0]</a:t>
            </a:r>
            <a:r>
              <a:rPr lang="zh-CN" altLang="en-US"/>
              <a:t>要初始为最大点数！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92110" y="532765"/>
            <a:ext cx="3475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isap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560" y="-19685"/>
            <a:ext cx="12250420" cy="76574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70505" y="1331595"/>
            <a:ext cx="719582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字体管家糖果" charset="0"/>
                <a:ea typeface="字体管家糖果" charset="0"/>
              </a:rPr>
              <a:t>琪露诺の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字体管家糖果" charset="0"/>
                <a:ea typeface="字体管家糖果" charset="0"/>
              </a:rPr>
              <a:t>dark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字体管家糖果" charset="0"/>
                <a:ea typeface="字体管家糖果" charset="0"/>
              </a:rPr>
              <a:t>♂参考目录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5240" y="2626360"/>
            <a:ext cx="11793855" cy="1923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弦图，区间图，完美图 http://wenku.baidu.com/view/792e2431b90d6c85ec3ac645.html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有上下界的网络流 http://www.cnblogs.com/kane0526/archive/2013/04/05/3001108.html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代码模板 http://www.cnblogs.com/kuangbin/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-15240"/>
            <a:ext cx="12216130" cy="6880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77360" y="419735"/>
            <a:ext cx="7401560" cy="6661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东方建图术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85" y="1409065"/>
            <a:ext cx="12150725" cy="2860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邻接矩阵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:f[i][j],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代表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i-&gt;j 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有权值唯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f[i][j]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的边（稠密图击破！）</a:t>
            </a:r>
            <a:endParaRPr lang="zh-CN" altLang="en-US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ea typeface="字体管家糖果" charset="0"/>
            </a:endParaRPr>
          </a:p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邻接表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:edge[i].s edge[i].t 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</a:rPr>
              <a:t>代表有一条从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  <a:sym typeface="+mn-ea"/>
              </a:rPr>
              <a:t>edge[i].s-&gt;edge[i].v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  <a:sym typeface="+mn-ea"/>
              </a:rPr>
              <a:t>的   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  <a:sym typeface="+mn-ea"/>
              </a:rPr>
              <a:t>		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  <a:sym typeface="+mn-ea"/>
              </a:rPr>
              <a:t>边（稀疏图击破！）</a:t>
            </a:r>
            <a:endParaRPr lang="zh-CN" altLang="en-US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ea typeface="字体管家糖果" charset="0"/>
              <a:sym typeface="+mn-ea"/>
            </a:endParaRPr>
          </a:p>
          <a:p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  <a:sym typeface="+mn-ea"/>
              </a:rPr>
              <a:t>前向星</a:t>
            </a:r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  <a:sym typeface="+mn-ea"/>
              </a:rPr>
              <a:t>:</a:t>
            </a:r>
            <a:r>
              <a:rPr lang="zh-CN" altLang="en-US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ea typeface="字体管家糖果" charset="0"/>
                <a:sym typeface="+mn-ea"/>
              </a:rPr>
              <a:t>以每个节点建一个链表存储当前节点所连出去的边</a:t>
            </a:r>
            <a:endParaRPr lang="zh-CN" altLang="en-US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ea typeface="字体管家糖果" charset="0"/>
              <a:sym typeface="+mn-ea"/>
            </a:endParaRPr>
          </a:p>
          <a:p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ea typeface="字体管家糖果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3828415"/>
            <a:ext cx="3171190" cy="1952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20875" y="4112895"/>
            <a:ext cx="33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272155" y="403860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555240" y="4533265"/>
            <a:ext cx="42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360170" y="5192395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2695575" y="4994910"/>
            <a:ext cx="494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3733800" y="5307965"/>
            <a:ext cx="46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2629535" y="5860415"/>
            <a:ext cx="46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4970145" y="3964305"/>
            <a:ext cx="6915150" cy="2839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head[1]-&gt;edge[1]-&gt;edge[3]-&gt;edge[4]</a:t>
            </a:r>
            <a:endParaRPr lang="en-US" altLang="zh-CN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head[2]-&gt;edge[2]</a:t>
            </a:r>
            <a:endParaRPr lang="en-US" altLang="zh-CN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head[3]-&gt;edge[6]</a:t>
            </a:r>
            <a:endParaRPr lang="en-US" altLang="zh-CN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head[4]-&gt;edge[5]-&gt;edge[7]</a:t>
            </a:r>
            <a:endParaRPr lang="en-US" altLang="zh-CN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6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head[5]-&gt;edge[4]</a:t>
            </a:r>
            <a:endParaRPr lang="en-US" altLang="zh-CN" sz="36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-149860"/>
            <a:ext cx="12204065" cy="76193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5175" y="691515"/>
            <a:ext cx="4319270" cy="6661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东方最短路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500" y="1837690"/>
            <a:ext cx="11036300" cy="2860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dijkstra: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不能处理负权边，最好效率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(m+n)logn  n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是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		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点数，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m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是边数 上次已经着重讲过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  <a:p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bellman-ford:spfa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的原始版本，效率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nm,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不能处理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			  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字体管家糖果" charset="0"/>
                <a:ea typeface="字体管家糖果" charset="0"/>
              </a:rPr>
              <a:t>负环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latin typeface="字体管家糖果" charset="0"/>
              <a:ea typeface="字体管家糖果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835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4815" y="328930"/>
            <a:ext cx="11513820" cy="1193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spfa: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功能齐全，效率玄学！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时间复杂度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o(km)) m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是变数，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k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是玄学常数，但是一般最坏不超过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！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8810" y="1771650"/>
            <a:ext cx="9363710" cy="3114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dis[i]=min(dis[j]+e[j][i])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的转移条件的动态规划！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两个著名的优化！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SLF: Small Label First 策略. （比较常用）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LLL: Large Label Last 策略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（不太常用）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9750" y="4787900"/>
            <a:ext cx="10204450" cy="1742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floyd: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三重循环，最外层循环一定要是中转点！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最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	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外层循环一定要是中转点！最外层循环一定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	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要是中转点！重要的事情说三遍！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6350"/>
            <a:ext cx="12204065" cy="6863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15460" y="535305"/>
            <a:ext cx="549783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东方生成树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045" y="1153160"/>
            <a:ext cx="9858375" cy="5603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一些普通的生成树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最小生成树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:kruskal,prim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随便做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最大生成树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: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同理。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次小生成树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: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最小生成树换一条边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生成树计数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: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基尔霍夫矩阵！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K=D-A</a:t>
            </a:r>
            <a:endParaRPr lang="en-US" altLang="zh-CN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               基尔霍夫矩阵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=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度数矩阵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-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邻接矩阵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		   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基尔霍夫矩阵的任意一个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n-1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阶主子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		    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式的行列式值就是生成树个数！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扩展：连通图计数！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5080"/>
            <a:ext cx="14131925" cy="6908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83945" y="1243965"/>
            <a:ext cx="8160385" cy="5854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最小度限制生成树！要求某点的度数不能超过</a:t>
            </a:r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k!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解法：</a:t>
            </a:r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第一步求解最小m度限制生成树：原图中去掉和V0相连的所有边，得到m个连通分量，而这m 个连通分量必须通过v0来连接，所以，在图G 的所有生成树中dT(v0)≥m。也就是说，当k&lt;m时，问题无解。对每个连通分量求一次最小生成树，对于每个连通分量V’，求一点v1，v1∈V',且ω(v0,v1)=min{ω(v0,v')|v'∈V'}，则该连通分量通过边(v1,v0)与v0相连。于是，我们就得到了一个m度限制生成树，不难证明，这就是最小m度限制生成树。</a:t>
            </a:r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第二步，由最小m度限制生成树，得到最小m+1度限制生成树，对于和V0相邻的点v，则可以知道一定会有一个环出现，只要找到这个环上的最大权边，用边(V0, v)替换掉，就可以得到一个m+1度限制生成树，枚举所有和V0相邻点v，找到替换后增加权值最小的一次替换，就可以求得m+1度限制生成树。。如果每添加一条边，都需要对环上的边一一枚</a:t>
            </a:r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举，时间复杂度将比较高，这里，动态规划就有了用武之地。设Best(v)为路径v0—v上与v0无关联且权值最大的边。定义father(v)为v的父结点，动态转移方程：Best(v)=max(Best(father(v)),ω(father(v),v))，边界条件为Best[v0]=-∞，Best[v’]=-∞| (v0,v’)∈E(T)。</a:t>
            </a:r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第三步, 当度为K的时候就可以退出了。</a:t>
            </a:r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88005" y="526415"/>
            <a:ext cx="5704205" cy="3784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字体管家糖果" charset="0"/>
                <a:ea typeface="字体管家糖果" charset="0"/>
              </a:rPr>
              <a:t>一些发生了异变的生成树！</a:t>
            </a:r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字体管家糖果" charset="0"/>
              <a:ea typeface="字体管家糖果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74450" y="1833880"/>
            <a:ext cx="734060" cy="38881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“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姐姐姐姐，为什么字体变橙色了啊。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”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“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蕾姆蕾姆，这是异变啊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”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315" y="602615"/>
            <a:ext cx="1673860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9525"/>
            <a:ext cx="12207240" cy="7698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2775" y="683895"/>
            <a:ext cx="9627235" cy="503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最小比率生成树</a:t>
            </a:r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概念: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有带权图G, 对于图中每条边e[i], 都有benifit[i](收入)和cost[i](花费), 我们要求的是一棵	生成树T, 它使得 ∑(benifit[i]) / ∑(cost[i]), i∈T 最大(或最小).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解法</a:t>
            </a:r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设x[i]等于1或0, 表示边e[i]是否属于生成树.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则我们所求的比率 r = ∑(benifit[i] * x[i]) / ∑(cost[i] * x[i]), 0≤i&lt;m .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为了使 r 最大, 设计一个子问题---&gt; 让 z = ∑(benifit[i] * x[i]) - l * ∑(cost[i] *x[i]) = ∑(d[i] * x[i]) 	最大 (d[i] = benifit[i] - l * cost[i]) , 并记为z(l). 我们可以兴高采烈地把z(l)看做以d为边权的	最大生成树的总权值.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然后明确两个性质: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　1.  z单调递减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　　证明: 因为cost为正数, 所以z随l的减小而增大.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　2.  z( max(r) ) = 0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　　证明: 若z( max(r) ) &lt; 0, ∑(benifit[i] * x[i]) - max(r) * ∑(cost[i] * x[i]) &lt; 0, 可化为 max(r) &lt; max(r). 矛盾;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altLang="zh-CN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　　        若z( max(r) ) &gt;= 0, 根据性质1, 当z = 0 时r最大. </a:t>
            </a:r>
            <a:endParaRPr lang="en-US" altLang="zh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9525"/>
            <a:ext cx="12233275" cy="76346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43735" y="626110"/>
            <a:ext cx="7514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道中符：【パーフェクト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-tarjan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】</a:t>
            </a:r>
            <a:endParaRPr lang="zh-C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725" y="2183765"/>
            <a:ext cx="10665460" cy="3766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啊，大概你们后面只看懂了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tarjan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吧。。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嘛，没关系。。。。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tarjan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的用途非常广泛！但是却很难被真正理解！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关键在于时间戳的概念！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只有一个缩环的板子是不行的！它还可以求桥求割点！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体管家糖果" charset="0"/>
                <a:ea typeface="字体管家糖果" charset="0"/>
              </a:rPr>
              <a:t>不放代码了，大家自己感受好了，因为变形实在太多放板子反而不好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体管家糖果" charset="0"/>
              <a:ea typeface="字体管家糖果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070" y="2282190"/>
            <a:ext cx="3047365" cy="1914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4214</Words>
  <Application>WPS 演示</Application>
  <PresentationFormat>宽屏</PresentationFormat>
  <Paragraphs>218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Arial </vt:lpstr>
      <vt:lpstr>宋体 </vt:lpstr>
      <vt:lpstr>字体管家糖果</vt:lpstr>
      <vt:lpstr>Malgun Gothic</vt:lpstr>
      <vt:lpstr>Office 主题</vt:lpstr>
      <vt:lpstr>CHの完美图论教室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p650se</cp:lastModifiedBy>
  <cp:revision>6</cp:revision>
  <dcterms:created xsi:type="dcterms:W3CDTF">2015-05-05T08:02:00Z</dcterms:created>
  <dcterms:modified xsi:type="dcterms:W3CDTF">2016-07-25T09:49:35Z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